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1972" r:id="rId3"/>
    <p:sldId id="263" r:id="rId4"/>
    <p:sldId id="1967" r:id="rId5"/>
    <p:sldId id="256" r:id="rId6"/>
    <p:sldId id="1976" r:id="rId7"/>
    <p:sldId id="1971" r:id="rId8"/>
    <p:sldId id="1975" r:id="rId9"/>
    <p:sldId id="1970" r:id="rId10"/>
    <p:sldId id="260" r:id="rId11"/>
    <p:sldId id="257" r:id="rId12"/>
    <p:sldId id="1974" r:id="rId13"/>
    <p:sldId id="262" r:id="rId14"/>
    <p:sldId id="1968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/>
    <p:restoredTop sz="79670"/>
  </p:normalViewPr>
  <p:slideViewPr>
    <p:cSldViewPr snapToGrid="0" snapToObjects="1">
      <p:cViewPr varScale="1">
        <p:scale>
          <a:sx n="100" d="100"/>
          <a:sy n="100" d="100"/>
        </p:scale>
        <p:origin x="8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CE98B-5C41-4441-AF70-B299C9655981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F9E7F-3C14-3647-BBE8-804903FC45B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89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314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8422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962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607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84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959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80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0696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52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30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9E7F-3C14-3647-BBE8-804903FC45BA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989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008B9-5513-EF42-B39E-E16A6C793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A29087-3D29-2A48-BF01-29DBE9C54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4A545C-D721-7F4E-B43D-A3E17AE2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42FE20-0DB6-BA4B-86E3-56554780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38CBF7-6F5B-F944-AFE6-E732F4B5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7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7C269-C44B-714D-8D40-4DF9B703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9836F0-E742-7D4A-B667-DDDDB76E4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9153A1-1D65-2545-B170-47F630E5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6395EC-7303-DF4F-989F-ED4292B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34D00-F3A3-0F45-A529-8CC7948E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264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660541-B3CE-AE4A-917F-39DAFA68C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001F1C-3C1F-164A-A51C-3F608BCB0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4BE2B-5491-CC43-9815-1CAC7CBC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207745-212A-9749-ADC1-4123D87E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BCE2D-3F00-D748-B417-9D0428C2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280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3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7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3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B8BFC-597E-C04B-995A-CBA5B80D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A006F2-38F8-DF46-A5E8-9AC0DA657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4B678-3066-EF43-AD01-CF190EF6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9CA96-F33A-364D-A74A-5F9678AE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F8102-16FA-3846-9B59-7033FF06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318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61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810DB-7D46-AF49-B897-877C28C8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38700B-A317-1846-A3A5-50A38E991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5D1CF-5434-FF44-8E72-CE20CBF7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DF714-6665-BC42-AD8C-C904CE13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E901E2-C962-5B42-96CA-FF8184D8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532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0739B-18A4-3549-9175-AEB637FA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4FF101-30FD-D648-ADE6-5AA245835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426C32-C332-8842-8369-9E342C831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40C27C-C6AB-1B46-96F3-14DD93BB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B5A093-02C6-3645-A9EA-D6A63143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186587-DB84-4342-8157-B3AA8BEA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20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0172F-6ADF-B945-A648-93A48696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9612E2-1CD3-AF4F-91D8-EA0393046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84EC6D-0B17-A44F-BA62-866FCDB80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483CE5-1746-6145-AC78-097352517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F42EEA-9A5E-4147-A481-0CAD7126E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C71A1E-4E12-D845-A1D1-A6E08A2D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A96D52-C3A8-894C-830C-E7C02771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9A7D8E-FF75-974F-B895-4DF28972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37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F194A-A8F7-3F4F-B4F4-D86AE5DF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97B82C-C885-804B-97FA-F1F1FB7A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5C14EF-CEE3-C647-A9BA-A8D0ED59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AC7E07-8F6C-7A41-8782-D73F99FA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93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11EE4A-3992-754F-BCFD-02631DAA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459E1A-F757-CD44-B8B7-67BC94AC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AC1EE1-4471-9B44-9022-68838C87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19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C20F8-2E70-534C-A1A7-2D76C6AA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84CDD-9019-A94C-AF2F-B2616B05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A48209-F243-E543-92B0-F83E87A14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5C38D1-EFF5-BB4D-8804-0645CA09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CBC72B-65A1-F243-97D1-BB19562A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85E1D-AB39-8944-A367-05EAB527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7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B3B0F-4887-3D4B-BC7D-67D0A0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CFA574-708F-A047-BFAB-CA59724B0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7A441-A82B-0D48-850B-A0D3E69A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2DBEE6-3E15-4C49-AB3F-6E4A18F7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FDC644-FC51-1040-905F-264A1C93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753C61-7A1E-7048-81E5-907FCA04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09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229434-5F74-394E-985B-C52A1979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EFDF99-EEF4-144A-AFD5-D49EDDA38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E3032B-83A8-D34F-8F63-B3761ABD8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84-4468-C74C-8B38-EAAB5791431C}" type="datetimeFigureOut">
              <a:rPr lang="es-CL" smtClean="0"/>
              <a:t>16-03-22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804F6-0CAC-BE48-8990-611EB2BBA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959CA9-88BE-204A-A3EB-9E8BC77B9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3628-3834-9E4A-9084-CB0C624CD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83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748B8E-EA4B-F94F-B636-6F6385A89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683" y="1"/>
            <a:ext cx="12227683" cy="68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D7830C8-15C5-354C-901E-5213159A629F}"/>
              </a:ext>
            </a:extLst>
          </p:cNvPr>
          <p:cNvSpPr/>
          <p:nvPr/>
        </p:nvSpPr>
        <p:spPr>
          <a:xfrm>
            <a:off x="1302310" y="1694069"/>
            <a:ext cx="9587379" cy="346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2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vivir es un </a:t>
            </a:r>
            <a:r>
              <a:rPr lang="es-ES" sz="2500" dirty="0">
                <a:highlight>
                  <a:srgbClr val="FF7E79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largo camino que se va construyendo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variados instantes colmados de </a:t>
            </a:r>
            <a:r>
              <a:rPr lang="es-ES" sz="2500" dirty="0">
                <a:highlight>
                  <a:srgbClr val="FF7E79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 y sensaciones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...Estos momentos se van adhiriendo al ser mediante aprendizajes, experiencias y apoyos de quienes nos entregan sus </a:t>
            </a:r>
            <a:r>
              <a:rPr lang="es-ES" sz="2500" dirty="0">
                <a:highlight>
                  <a:srgbClr val="FF7E79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conocimientos para iluminar este caminar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estos apoyos son las hebras que conectan nuestro tejido de vida único e irrepetible, colmado de </a:t>
            </a:r>
            <a:r>
              <a:rPr lang="es-ES" sz="2500" dirty="0">
                <a:highlight>
                  <a:srgbClr val="FF7E79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emociones y sentimientos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convivir y de sesgos aprendidos que dibujan a ese ser único que somos</a:t>
            </a:r>
            <a:endParaRPr lang="es-CL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9181C3C-F64E-6B45-ADB0-331CA624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65336" y="6127750"/>
            <a:ext cx="2675864" cy="607644"/>
          </a:xfrm>
          <a:prstGeom prst="rect">
            <a:avLst/>
          </a:prstGeom>
        </p:spPr>
      </p:pic>
      <p:pic>
        <p:nvPicPr>
          <p:cNvPr id="8" name="Gráfico 7" descr="Abrir comillas">
            <a:extLst>
              <a:ext uri="{FF2B5EF4-FFF2-40B4-BE49-F238E27FC236}">
                <a16:creationId xmlns:a16="http://schemas.microsoft.com/office/drawing/2014/main" id="{FDC4DB64-0E23-1D4D-95CB-EF7C50E05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910" y="1910367"/>
            <a:ext cx="914400" cy="914400"/>
          </a:xfrm>
          <a:prstGeom prst="rect">
            <a:avLst/>
          </a:prstGeom>
        </p:spPr>
      </p:pic>
      <p:pic>
        <p:nvPicPr>
          <p:cNvPr id="10" name="Gráfico 9" descr="Comilla de cierre">
            <a:extLst>
              <a:ext uri="{FF2B5EF4-FFF2-40B4-BE49-F238E27FC236}">
                <a16:creationId xmlns:a16="http://schemas.microsoft.com/office/drawing/2014/main" id="{7ED86FFA-9FBD-8B47-B1E1-2427CB228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8136" y="46003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4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6758" y="4309109"/>
            <a:ext cx="8515242" cy="21359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3576" y="412984"/>
            <a:ext cx="9928229" cy="332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8595"/>
              </a:lnSpc>
            </a:pPr>
            <a:r>
              <a:rPr lang="en-US" sz="8595" dirty="0">
                <a:solidFill>
                  <a:srgbClr val="141414"/>
                </a:solidFill>
                <a:latin typeface="Barlow Bold Bold"/>
              </a:rPr>
              <a:t>ALIANZA </a:t>
            </a:r>
          </a:p>
          <a:p>
            <a:pPr defTabSz="609630">
              <a:lnSpc>
                <a:spcPts val="8595"/>
              </a:lnSpc>
            </a:pPr>
            <a:r>
              <a:rPr lang="en-US" sz="8595" dirty="0">
                <a:solidFill>
                  <a:srgbClr val="141414"/>
                </a:solidFill>
                <a:latin typeface="Barlow Bold Bold"/>
              </a:rPr>
              <a:t>POR LA DIVERSIDAD</a:t>
            </a:r>
          </a:p>
          <a:p>
            <a:pPr defTabSz="609630">
              <a:lnSpc>
                <a:spcPts val="8595"/>
              </a:lnSpc>
            </a:pPr>
            <a:r>
              <a:rPr lang="en-US" sz="8595" dirty="0">
                <a:solidFill>
                  <a:srgbClr val="141414"/>
                </a:solidFill>
                <a:latin typeface="Barlow Bold Bold"/>
              </a:rPr>
              <a:t>Y GÉNERO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5371" y="5887361"/>
            <a:ext cx="3528529" cy="232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6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41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361041"/>
            <a:ext cx="5040823" cy="66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098"/>
              </a:lnSpc>
              <a:spcBef>
                <a:spcPct val="0"/>
              </a:spcBef>
            </a:pPr>
            <a:r>
              <a:rPr lang="en-US" sz="5098" dirty="0">
                <a:solidFill>
                  <a:srgbClr val="FF7120"/>
                </a:solidFill>
                <a:latin typeface="Barlow Bold Bold"/>
              </a:rPr>
              <a:t>BENEFICIOS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800" y="1251052"/>
            <a:ext cx="7807730" cy="5167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363"/>
              </a:lnSpc>
            </a:pPr>
            <a:r>
              <a:rPr lang="en-US" sz="2000" dirty="0">
                <a:solidFill>
                  <a:srgbClr val="141414"/>
                </a:solidFill>
                <a:latin typeface="Barlow Medium"/>
              </a:rPr>
              <a:t>Webinars de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profundización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desafíos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y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buenas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prácticas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en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equidad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género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diversidad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y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sociedad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del bien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común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.</a:t>
            </a:r>
          </a:p>
          <a:p>
            <a:pPr defTabSz="609630">
              <a:lnSpc>
                <a:spcPts val="3363"/>
              </a:lnSpc>
            </a:pPr>
            <a:endParaRPr lang="en-US" sz="2000" dirty="0">
              <a:solidFill>
                <a:srgbClr val="141414"/>
              </a:solidFill>
              <a:latin typeface="Barlow Medium"/>
            </a:endParaRPr>
          </a:p>
          <a:p>
            <a:pPr defTabSz="609630">
              <a:lnSpc>
                <a:spcPts val="3363"/>
              </a:lnSpc>
            </a:pP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Acceso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bimensual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herramientas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apoyo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en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distintos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temas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respecto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a la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diversidad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equidad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género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y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virtudes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del bien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común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.</a:t>
            </a:r>
          </a:p>
          <a:p>
            <a:pPr defTabSz="609630">
              <a:lnSpc>
                <a:spcPts val="3363"/>
              </a:lnSpc>
            </a:pPr>
            <a:endParaRPr lang="en-US" sz="2000" dirty="0">
              <a:solidFill>
                <a:srgbClr val="141414"/>
              </a:solidFill>
              <a:latin typeface="Barlow Medium"/>
            </a:endParaRPr>
          </a:p>
          <a:p>
            <a:pPr defTabSz="609630">
              <a:lnSpc>
                <a:spcPts val="3363"/>
              </a:lnSpc>
            </a:pP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Acceso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mensual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boletín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con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noticias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y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contenidos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que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contribuyen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a la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gestión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la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equidad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género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y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diversidad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. </a:t>
            </a:r>
          </a:p>
          <a:p>
            <a:pPr defTabSz="609630">
              <a:lnSpc>
                <a:spcPts val="3363"/>
              </a:lnSpc>
            </a:pPr>
            <a:endParaRPr lang="en-US" sz="2000" dirty="0">
              <a:solidFill>
                <a:srgbClr val="141414"/>
              </a:solidFill>
              <a:latin typeface="Barlow Medium"/>
            </a:endParaRPr>
          </a:p>
          <a:p>
            <a:pPr defTabSz="609630">
              <a:lnSpc>
                <a:spcPts val="3363"/>
              </a:lnSpc>
            </a:pP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Comités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Estratégicos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para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profundizar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y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encontrar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soluciones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a la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medida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los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desafíos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 de las </a:t>
            </a:r>
            <a:r>
              <a:rPr lang="en-US" sz="2000" dirty="0" err="1">
                <a:solidFill>
                  <a:srgbClr val="141414"/>
                </a:solidFill>
                <a:latin typeface="Barlow Medium"/>
              </a:rPr>
              <a:t>organizaciones</a:t>
            </a:r>
            <a:r>
              <a:rPr lang="en-US" sz="2000" dirty="0">
                <a:solidFill>
                  <a:srgbClr val="141414"/>
                </a:solidFill>
                <a:latin typeface="Barlow Medium"/>
              </a:rPr>
              <a:t>.</a:t>
            </a:r>
          </a:p>
          <a:p>
            <a:pPr defTabSz="609630">
              <a:lnSpc>
                <a:spcPts val="3363"/>
              </a:lnSpc>
            </a:pPr>
            <a:endParaRPr lang="en-US" sz="1733" dirty="0">
              <a:solidFill>
                <a:srgbClr val="141414"/>
              </a:solidFill>
              <a:latin typeface="Barlow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55092" y="6185736"/>
            <a:ext cx="2596669" cy="232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196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6047" y="263453"/>
            <a:ext cx="3005583" cy="7539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67B62C5-997B-B145-96B1-6E17A56FAB97}"/>
              </a:ext>
            </a:extLst>
          </p:cNvPr>
          <p:cNvSpPr txBox="1"/>
          <p:nvPr/>
        </p:nvSpPr>
        <p:spPr>
          <a:xfrm>
            <a:off x="8956047" y="5732773"/>
            <a:ext cx="9261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M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</a:rPr>
              <a:t>Á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GungsuhChe" panose="02030609000101010101" pitchFamily="49" charset="-127"/>
                <a:ea typeface="GungsuhChe" panose="02030609000101010101" pitchFamily="49" charset="-127"/>
              </a:rPr>
              <a:t>s …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50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8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6303" y="2477782"/>
            <a:ext cx="4220468" cy="147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728"/>
              </a:lnSpc>
              <a:spcBef>
                <a:spcPct val="0"/>
              </a:spcBef>
            </a:pPr>
            <a:r>
              <a:rPr lang="en-US" sz="5728" dirty="0">
                <a:solidFill>
                  <a:srgbClr val="FFFFFF"/>
                </a:solidFill>
                <a:latin typeface="Barlow Bold Bold"/>
              </a:rPr>
              <a:t>OBJETIVO PRINCIPAL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380218"/>
            <a:ext cx="4964318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773"/>
              </a:lnSpc>
            </a:pP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Ser un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espacio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colaborativo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, de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aprendizaje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crecimiento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personal y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gestión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, que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facilite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la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consolidación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de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sociedades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diversas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y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respetuosas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 para la </a:t>
            </a:r>
            <a:r>
              <a:rPr lang="en-US" sz="2400" dirty="0" err="1">
                <a:solidFill>
                  <a:srgbClr val="141414"/>
                </a:solidFill>
                <a:latin typeface="Barlow Medium Bold"/>
              </a:rPr>
              <a:t>humanidad</a:t>
            </a:r>
            <a:r>
              <a:rPr lang="en-US" sz="2400" dirty="0">
                <a:solidFill>
                  <a:srgbClr val="141414"/>
                </a:solidFill>
                <a:latin typeface="Barlow Medium Bold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25524" y="-203252"/>
            <a:ext cx="4063654" cy="235103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21BE3068-3A58-5C4E-84DA-09C134FE3C7E}"/>
              </a:ext>
            </a:extLst>
          </p:cNvPr>
          <p:cNvSpPr txBox="1"/>
          <p:nvPr/>
        </p:nvSpPr>
        <p:spPr>
          <a:xfrm>
            <a:off x="6096001" y="2477782"/>
            <a:ext cx="5217042" cy="4814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1862" lvl="1" indent="-170931" defTabSz="609630">
              <a:lnSpc>
                <a:spcPts val="2723"/>
              </a:lnSpc>
              <a:buFont typeface="Arial"/>
              <a:buChar char="•"/>
            </a:pPr>
            <a:r>
              <a:rPr lang="en-US" sz="1583" dirty="0">
                <a:solidFill>
                  <a:srgbClr val="141414"/>
                </a:solidFill>
                <a:latin typeface="Barlow Medium Bold"/>
              </a:rPr>
              <a:t>      LA COMPRENSIÓN DE LA DIVERSIDAD EN LA HUMANIDAD</a:t>
            </a:r>
          </a:p>
          <a:p>
            <a:pPr marL="341862" lvl="1" indent="-170931" defTabSz="609630">
              <a:lnSpc>
                <a:spcPts val="2723"/>
              </a:lnSpc>
              <a:buFont typeface="Arial"/>
              <a:buChar char="•"/>
            </a:pPr>
            <a:r>
              <a:rPr lang="en-US" sz="1583" dirty="0">
                <a:solidFill>
                  <a:srgbClr val="141414"/>
                </a:solidFill>
                <a:latin typeface="Arimo Bold"/>
              </a:rPr>
              <a:t>      APRENDER A CONVIVIR EN LA DIFERENCIA</a:t>
            </a:r>
          </a:p>
          <a:p>
            <a:pPr marL="341862" lvl="1" indent="-170931" defTabSz="609630">
              <a:lnSpc>
                <a:spcPts val="2723"/>
              </a:lnSpc>
              <a:buFont typeface="Arial"/>
              <a:buChar char="•"/>
            </a:pPr>
            <a:r>
              <a:rPr lang="en-US" sz="1583" dirty="0">
                <a:solidFill>
                  <a:srgbClr val="141414"/>
                </a:solidFill>
                <a:latin typeface="Arimo Bold"/>
              </a:rPr>
              <a:t>      FORMAR EN </a:t>
            </a:r>
            <a:r>
              <a:rPr lang="en-US" sz="1583" dirty="0" err="1">
                <a:solidFill>
                  <a:srgbClr val="141414"/>
                </a:solidFill>
                <a:latin typeface="Arimo Bold"/>
              </a:rPr>
              <a:t>INTELIgencia</a:t>
            </a:r>
            <a:r>
              <a:rPr lang="en-US" sz="1583" dirty="0">
                <a:solidFill>
                  <a:srgbClr val="141414"/>
                </a:solidFill>
                <a:latin typeface="Arimo Bold"/>
              </a:rPr>
              <a:t> EMOCIONAL</a:t>
            </a:r>
          </a:p>
          <a:p>
            <a:pPr marL="341862" lvl="1" indent="-170931" defTabSz="609630">
              <a:lnSpc>
                <a:spcPts val="2723"/>
              </a:lnSpc>
              <a:buFont typeface="Arial"/>
              <a:buChar char="•"/>
            </a:pPr>
            <a:r>
              <a:rPr lang="en-US" sz="1583" dirty="0">
                <a:solidFill>
                  <a:srgbClr val="141414"/>
                </a:solidFill>
                <a:latin typeface="Arimo Bold"/>
              </a:rPr>
              <a:t>      LA MEJORA DE LA EQUIDAD DE GÉNERO </a:t>
            </a:r>
          </a:p>
          <a:p>
            <a:pPr marL="341862" lvl="1" indent="-170931" defTabSz="609630">
              <a:lnSpc>
                <a:spcPts val="2723"/>
              </a:lnSpc>
              <a:buFont typeface="Arial"/>
              <a:buChar char="•"/>
            </a:pPr>
            <a:r>
              <a:rPr lang="en-US" sz="1583" dirty="0">
                <a:solidFill>
                  <a:srgbClr val="141414"/>
                </a:solidFill>
                <a:latin typeface="Arimo Bold"/>
              </a:rPr>
              <a:t>      TERMINAR CON LA BRECHA SALARIAL ENTRE MUJERES Y HOMBRES, Y CON EL DIFERENTE</a:t>
            </a:r>
          </a:p>
          <a:p>
            <a:pPr marL="341862" lvl="1" indent="-170931" defTabSz="609630">
              <a:lnSpc>
                <a:spcPts val="2723"/>
              </a:lnSpc>
              <a:buFont typeface="Arial"/>
              <a:buChar char="•"/>
            </a:pPr>
            <a:r>
              <a:rPr lang="en-US" sz="1583" dirty="0">
                <a:solidFill>
                  <a:srgbClr val="141414"/>
                </a:solidFill>
                <a:latin typeface="Arimo Bold"/>
              </a:rPr>
              <a:t>      ANÁLISIS DEL NIVEL DE DESARROLLO DE LA EQUIDAD DE GÉNERO MASCULINA</a:t>
            </a:r>
          </a:p>
          <a:p>
            <a:pPr marL="341862" lvl="1" indent="-170931" defTabSz="609630">
              <a:lnSpc>
                <a:spcPts val="2723"/>
              </a:lnSpc>
              <a:buFont typeface="Arial"/>
              <a:buChar char="•"/>
            </a:pPr>
            <a:r>
              <a:rPr lang="en-US" sz="1583" dirty="0">
                <a:solidFill>
                  <a:srgbClr val="141414"/>
                </a:solidFill>
                <a:latin typeface="Arimo Bold"/>
              </a:rPr>
              <a:t>      ELIMINAR ESTEREOTIPOS Y SESGOS INCONSCIENTES QUE INCIDEN EN LA </a:t>
            </a:r>
            <a:r>
              <a:rPr lang="en-US" sz="1583" dirty="0" err="1">
                <a:solidFill>
                  <a:srgbClr val="141414"/>
                </a:solidFill>
                <a:latin typeface="Arimo Bold"/>
              </a:rPr>
              <a:t>DiVERSIDAD</a:t>
            </a:r>
            <a:r>
              <a:rPr lang="en-US" sz="1583" dirty="0">
                <a:solidFill>
                  <a:srgbClr val="141414"/>
                </a:solidFill>
                <a:latin typeface="Arimo Bold"/>
              </a:rPr>
              <a:t> y EQUIDAD DE </a:t>
            </a:r>
            <a:r>
              <a:rPr lang="en-US" sz="1583" dirty="0" err="1">
                <a:solidFill>
                  <a:srgbClr val="141414"/>
                </a:solidFill>
                <a:latin typeface="Arimo Bold"/>
              </a:rPr>
              <a:t>GÉNERo</a:t>
            </a:r>
            <a:r>
              <a:rPr lang="en-US" sz="1583" dirty="0">
                <a:solidFill>
                  <a:srgbClr val="141414"/>
                </a:solidFill>
                <a:latin typeface="Arimo Bold"/>
              </a:rPr>
              <a:t> </a:t>
            </a:r>
          </a:p>
          <a:p>
            <a:pPr marL="341862" lvl="1" indent="-170931" defTabSz="609630">
              <a:lnSpc>
                <a:spcPts val="2723"/>
              </a:lnSpc>
              <a:buFont typeface="Arial"/>
              <a:buChar char="•"/>
            </a:pPr>
            <a:r>
              <a:rPr lang="en-US" sz="1583" dirty="0">
                <a:solidFill>
                  <a:srgbClr val="141414"/>
                </a:solidFill>
                <a:latin typeface="Arimo Bold"/>
              </a:rPr>
              <a:t>     </a:t>
            </a:r>
            <a:r>
              <a:rPr lang="en-US" sz="1583" dirty="0" err="1">
                <a:solidFill>
                  <a:srgbClr val="141414"/>
                </a:solidFill>
                <a:latin typeface="Arimo Bold"/>
              </a:rPr>
              <a:t>COMPRENSIóN</a:t>
            </a:r>
            <a:r>
              <a:rPr lang="en-US" sz="1583" dirty="0">
                <a:solidFill>
                  <a:srgbClr val="141414"/>
                </a:solidFill>
                <a:latin typeface="Arimo Bold"/>
              </a:rPr>
              <a:t> DE LAs VIRTUDES QUE CONSOLIDAN UNA SOCIEDAD DEL BIEN </a:t>
            </a:r>
            <a:r>
              <a:rPr lang="en-US" sz="1583" dirty="0" err="1">
                <a:solidFill>
                  <a:srgbClr val="141414"/>
                </a:solidFill>
                <a:latin typeface="Arimo Bold"/>
              </a:rPr>
              <a:t>COMÚn</a:t>
            </a:r>
            <a:endParaRPr lang="en-US" sz="1583" dirty="0">
              <a:solidFill>
                <a:srgbClr val="141414"/>
              </a:solidFill>
              <a:latin typeface="Arimo Bold"/>
            </a:endParaRPr>
          </a:p>
          <a:p>
            <a:pPr defTabSz="609630">
              <a:lnSpc>
                <a:spcPts val="2723"/>
              </a:lnSpc>
            </a:pPr>
            <a:endParaRPr lang="en-US" sz="1583" dirty="0">
              <a:solidFill>
                <a:srgbClr val="141414"/>
              </a:solidFill>
              <a:latin typeface="Arimo Bold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A540603-B7AE-9D4F-8A2E-B1A9AD9AE709}"/>
              </a:ext>
            </a:extLst>
          </p:cNvPr>
          <p:cNvSpPr txBox="1"/>
          <p:nvPr/>
        </p:nvSpPr>
        <p:spPr>
          <a:xfrm>
            <a:off x="6257013" y="987596"/>
            <a:ext cx="5616010" cy="139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350"/>
              </a:lnSpc>
            </a:pPr>
            <a:r>
              <a:rPr lang="en-US" sz="5350" dirty="0">
                <a:solidFill>
                  <a:srgbClr val="FFFFFF"/>
                </a:solidFill>
                <a:latin typeface="Barlow Bold Bold"/>
              </a:rPr>
              <a:t>EJES </a:t>
            </a:r>
          </a:p>
          <a:p>
            <a:pPr defTabSz="609630">
              <a:lnSpc>
                <a:spcPts val="5350"/>
              </a:lnSpc>
              <a:spcBef>
                <a:spcPct val="0"/>
              </a:spcBef>
            </a:pPr>
            <a:r>
              <a:rPr lang="en-US" sz="5350" dirty="0">
                <a:solidFill>
                  <a:srgbClr val="FFFFFF"/>
                </a:solidFill>
                <a:latin typeface="Barlow Bold Bold"/>
              </a:rPr>
              <a:t>ESTRATÉGICOS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120DFC-A801-664E-8130-03E57D0A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85058" y="120416"/>
            <a:ext cx="3005583" cy="753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35132" y="1713162"/>
            <a:ext cx="7809752" cy="34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  <a:spcBef>
                <a:spcPct val="0"/>
              </a:spcBef>
            </a:pPr>
            <a:r>
              <a:rPr lang="en-US" sz="2667" spc="208">
                <a:solidFill>
                  <a:srgbClr val="FF5757"/>
                </a:solidFill>
                <a:latin typeface="Barlow Bold Bold"/>
              </a:rPr>
              <a:t>ORGANIZACIONES ADHERENTES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957515" y="1695552"/>
            <a:ext cx="780975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7"/>
              </a:lnSpc>
            </a:pPr>
            <a:r>
              <a:rPr lang="en-US" sz="2667" spc="208" dirty="0">
                <a:solidFill>
                  <a:srgbClr val="FF5757"/>
                </a:solidFill>
                <a:latin typeface="Barlow Bold Bold"/>
              </a:rPr>
              <a:t>ALIADOS ESTRATÉGICOS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923" y="2353836"/>
            <a:ext cx="5768876" cy="36179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63831" y="2390658"/>
            <a:ext cx="964932" cy="3835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11975" b="28640"/>
          <a:stretch>
            <a:fillRect/>
          </a:stretch>
        </p:blipFill>
        <p:spPr>
          <a:xfrm>
            <a:off x="9324858" y="5362355"/>
            <a:ext cx="623657" cy="384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t="34708" b="47246"/>
          <a:stretch>
            <a:fillRect/>
          </a:stretch>
        </p:blipFill>
        <p:spPr>
          <a:xfrm>
            <a:off x="8983274" y="2462671"/>
            <a:ext cx="1407173" cy="2539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t="36272" b="39722"/>
          <a:stretch>
            <a:fillRect/>
          </a:stretch>
        </p:blipFill>
        <p:spPr>
          <a:xfrm>
            <a:off x="10501361" y="2466928"/>
            <a:ext cx="1040051" cy="24967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6240570" y="4554523"/>
            <a:ext cx="5688977" cy="607925"/>
            <a:chOff x="0" y="0"/>
            <a:chExt cx="11377953" cy="121585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0" y="0"/>
              <a:ext cx="970289" cy="97028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640510" y="235048"/>
              <a:ext cx="2335048" cy="53717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0"/>
            <a:srcRect l="14359" t="27498" r="16042" b="21915"/>
            <a:stretch>
              <a:fillRect/>
            </a:stretch>
          </p:blipFill>
          <p:spPr>
            <a:xfrm>
              <a:off x="4490236" y="235048"/>
              <a:ext cx="1221721" cy="53219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6146280" y="209"/>
              <a:ext cx="1142078" cy="121564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7489161" y="36979"/>
              <a:ext cx="3888792" cy="933310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rcRect l="9432" t="17103" r="10235" b="10834"/>
          <a:stretch>
            <a:fillRect/>
          </a:stretch>
        </p:blipFill>
        <p:spPr>
          <a:xfrm>
            <a:off x="6240570" y="3138768"/>
            <a:ext cx="1037363" cy="39967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374130" y="2412012"/>
            <a:ext cx="669639" cy="31831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7455736" y="3025370"/>
            <a:ext cx="4085676" cy="2708620"/>
            <a:chOff x="2407477" y="0"/>
            <a:chExt cx="8171352" cy="5417253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5"/>
            <a:srcRect t="5148" b="3816"/>
            <a:stretch>
              <a:fillRect/>
            </a:stretch>
          </p:blipFill>
          <p:spPr>
            <a:xfrm>
              <a:off x="2611269" y="15699"/>
              <a:ext cx="2395370" cy="84350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123425" y="21316"/>
              <a:ext cx="1196128" cy="701728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7"/>
            <a:srcRect l="13639" r="17639"/>
            <a:stretch>
              <a:fillRect/>
            </a:stretch>
          </p:blipFill>
          <p:spPr>
            <a:xfrm>
              <a:off x="2407477" y="4593571"/>
              <a:ext cx="979882" cy="82368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8526551" y="0"/>
              <a:ext cx="2052278" cy="859207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6251998" y="3796578"/>
            <a:ext cx="5835730" cy="503221"/>
            <a:chOff x="0" y="0"/>
            <a:chExt cx="11671460" cy="1006442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0" y="328076"/>
              <a:ext cx="2423666" cy="20743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2897417" y="0"/>
              <a:ext cx="1542748" cy="86358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7274748" y="112330"/>
              <a:ext cx="1996041" cy="63892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9534019" y="103715"/>
              <a:ext cx="2137441" cy="863584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>
            <a:xfrm>
              <a:off x="4950303" y="1600"/>
              <a:ext cx="1594987" cy="1004842"/>
            </a:xfrm>
            <a:prstGeom prst="rect">
              <a:avLst/>
            </a:prstGeom>
          </p:spPr>
        </p:pic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rcRect l="27059" t="14473" r="27258" b="10996"/>
          <a:stretch>
            <a:fillRect/>
          </a:stretch>
        </p:blipFill>
        <p:spPr>
          <a:xfrm>
            <a:off x="8389043" y="5239339"/>
            <a:ext cx="366274" cy="59756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6251998" y="5250729"/>
            <a:ext cx="880075" cy="55790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451AA2-7913-6642-BBFB-C51D68F9444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90447" y="5910270"/>
            <a:ext cx="1539100" cy="812589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711AC5A9-D0EA-8A4D-8F0F-20AE9520A752}"/>
              </a:ext>
            </a:extLst>
          </p:cNvPr>
          <p:cNvSpPr txBox="1"/>
          <p:nvPr/>
        </p:nvSpPr>
        <p:spPr>
          <a:xfrm>
            <a:off x="3087659" y="193707"/>
            <a:ext cx="566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Co</a:t>
            </a:r>
            <a:r>
              <a:rPr lang="es-CL" sz="4000" dirty="0" err="1">
                <a:latin typeface="Calibri"/>
              </a:rPr>
              <a:t>nvicción</a:t>
            </a:r>
            <a:r>
              <a:rPr lang="es-CL" sz="4000" dirty="0">
                <a:latin typeface="Calibri"/>
              </a:rPr>
              <a:t> y Compromiso </a:t>
            </a:r>
            <a:endParaRPr kumimoji="0" lang="es-CL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40" name="Gráfico 39" descr="Signo de exclamación">
            <a:extLst>
              <a:ext uri="{FF2B5EF4-FFF2-40B4-BE49-F238E27FC236}">
                <a16:creationId xmlns:a16="http://schemas.microsoft.com/office/drawing/2014/main" id="{9AEE32AE-77B2-2B47-B5D3-C171AC2BF17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0800000">
            <a:off x="2343807" y="134346"/>
            <a:ext cx="914400" cy="914400"/>
          </a:xfrm>
          <a:prstGeom prst="rect">
            <a:avLst/>
          </a:prstGeom>
        </p:spPr>
      </p:pic>
      <p:pic>
        <p:nvPicPr>
          <p:cNvPr id="42" name="Gráfico 41" descr="Signo de exclamación">
            <a:extLst>
              <a:ext uri="{FF2B5EF4-FFF2-40B4-BE49-F238E27FC236}">
                <a16:creationId xmlns:a16="http://schemas.microsoft.com/office/drawing/2014/main" id="{2FEC8BE3-6F3C-9544-9D36-9EB27F211DD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333918" y="18310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745939-111C-024D-AF76-13E7D145C3A2}"/>
              </a:ext>
            </a:extLst>
          </p:cNvPr>
          <p:cNvSpPr txBox="1"/>
          <p:nvPr/>
        </p:nvSpPr>
        <p:spPr>
          <a:xfrm>
            <a:off x="407367" y="404664"/>
            <a:ext cx="119476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Bienvenido 2022 </a:t>
            </a:r>
          </a:p>
          <a:p>
            <a:r>
              <a:rPr lang="es-CL" sz="6000" dirty="0">
                <a:latin typeface="Calibri"/>
              </a:rPr>
              <a:t>un año </a:t>
            </a:r>
            <a:r>
              <a:rPr lang="es-CL" sz="6000" dirty="0"/>
              <a:t>DESAFIANTE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0" dirty="0">
                <a:latin typeface="Calibri"/>
              </a:rPr>
              <a:t> </a:t>
            </a:r>
            <a:r>
              <a:rPr kumimoji="0" lang="es-CL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2773A8-BD9E-6A4C-8B9A-2747977E344E}"/>
              </a:ext>
            </a:extLst>
          </p:cNvPr>
          <p:cNvSpPr txBox="1"/>
          <p:nvPr/>
        </p:nvSpPr>
        <p:spPr>
          <a:xfrm>
            <a:off x="2879728" y="1796958"/>
            <a:ext cx="7343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0" dirty="0">
                <a:latin typeface="Calibri"/>
              </a:rPr>
              <a:t>marcado por la </a:t>
            </a:r>
            <a:r>
              <a:rPr kumimoji="0" lang="es-CL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 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E993AA-5DDA-A24D-9E40-D9047928896F}"/>
              </a:ext>
            </a:extLst>
          </p:cNvPr>
          <p:cNvSpPr txBox="1"/>
          <p:nvPr/>
        </p:nvSpPr>
        <p:spPr>
          <a:xfrm>
            <a:off x="1920584" y="3774027"/>
            <a:ext cx="9261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9000" dirty="0">
                <a:solidFill>
                  <a:srgbClr val="E080A9"/>
                </a:solidFill>
                <a:latin typeface="Apple Braille" pitchFamily="2" charset="0"/>
              </a:rPr>
              <a:t>D</a:t>
            </a:r>
            <a:r>
              <a:rPr kumimoji="0" lang="es-CL" sz="9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9000" dirty="0">
                <a:solidFill>
                  <a:srgbClr val="4F81BD">
                    <a:lumMod val="60000"/>
                    <a:lumOff val="40000"/>
                  </a:srgbClr>
                </a:solidFill>
                <a:latin typeface="Arial Rounded MT Bold" panose="020F0704030504030204" pitchFamily="34" charset="77"/>
              </a:rPr>
              <a:t>I</a:t>
            </a:r>
            <a:r>
              <a:rPr kumimoji="0" lang="es-CL" sz="9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9000" dirty="0">
                <a:solidFill>
                  <a:srgbClr val="874C62"/>
                </a:solidFill>
                <a:latin typeface="Helvetica" pitchFamily="2" charset="0"/>
              </a:rPr>
              <a:t>V</a:t>
            </a:r>
            <a:r>
              <a:rPr kumimoji="0" lang="es-CL" sz="9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9000" dirty="0">
                <a:solidFill>
                  <a:srgbClr val="92D050"/>
                </a:solidFill>
                <a:latin typeface="Bernard MT Condensed" panose="02050806060905020404" pitchFamily="18" charset="77"/>
              </a:rPr>
              <a:t>E</a:t>
            </a:r>
            <a:r>
              <a:rPr kumimoji="0" lang="es-CL" sz="9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9000" dirty="0">
                <a:solidFill>
                  <a:srgbClr val="FFC000"/>
                </a:solidFill>
                <a:latin typeface="Calibri"/>
              </a:rPr>
              <a:t>R</a:t>
            </a:r>
            <a:r>
              <a:rPr kumimoji="0" lang="es-CL" sz="9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9000" dirty="0">
                <a:solidFill>
                  <a:srgbClr val="F79646">
                    <a:lumMod val="75000"/>
                  </a:srgbClr>
                </a:solidFill>
                <a:latin typeface="Trebuchet MS" panose="020B0703020202090204" pitchFamily="34" charset="0"/>
              </a:rPr>
              <a:t>S</a:t>
            </a:r>
            <a:r>
              <a:rPr kumimoji="0" lang="es-CL" sz="9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9000" dirty="0">
                <a:solidFill>
                  <a:srgbClr val="4BACC6">
                    <a:lumMod val="75000"/>
                  </a:srgb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I</a:t>
            </a:r>
            <a:r>
              <a:rPr kumimoji="0" lang="es-CL" sz="9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9000" dirty="0">
                <a:solidFill>
                  <a:srgbClr val="9BBB59">
                    <a:lumMod val="75000"/>
                  </a:srgbClr>
                </a:solidFill>
                <a:latin typeface="AppleGothic" pitchFamily="2" charset="-127"/>
                <a:ea typeface="AppleGothic" pitchFamily="2" charset="-127"/>
              </a:rPr>
              <a:t>D</a:t>
            </a:r>
            <a:r>
              <a:rPr lang="es-CL" sz="90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</a:t>
            </a:r>
            <a:r>
              <a:rPr lang="es-CL" sz="9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A</a:t>
            </a:r>
            <a:r>
              <a:rPr lang="es-CL" sz="90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</a:t>
            </a:r>
            <a:r>
              <a:rPr lang="es-CL" sz="9000" dirty="0">
                <a:solidFill>
                  <a:schemeClr val="accent2"/>
                </a:solidFill>
                <a:latin typeface="Calibri"/>
              </a:rPr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9000" dirty="0">
                <a:solidFill>
                  <a:schemeClr val="accent2"/>
                </a:solidFill>
                <a:latin typeface="Calibri"/>
              </a:rPr>
              <a:t>e inclusión  </a:t>
            </a:r>
            <a:r>
              <a:rPr kumimoji="0" lang="es-CL" sz="9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</a:rPr>
              <a:t> 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10F1CCA-DA60-2A40-8669-E5FA53F6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65336" y="6127750"/>
            <a:ext cx="2675864" cy="6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6758" y="4309109"/>
            <a:ext cx="8515242" cy="21359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3576" y="412984"/>
            <a:ext cx="9928229" cy="332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8595"/>
              </a:lnSpc>
            </a:pPr>
            <a:r>
              <a:rPr lang="en-US" sz="8595" dirty="0">
                <a:solidFill>
                  <a:srgbClr val="141414"/>
                </a:solidFill>
                <a:latin typeface="Barlow Bold Bold"/>
              </a:rPr>
              <a:t>ALIANZA </a:t>
            </a:r>
          </a:p>
          <a:p>
            <a:pPr defTabSz="609630">
              <a:lnSpc>
                <a:spcPts val="8595"/>
              </a:lnSpc>
            </a:pPr>
            <a:r>
              <a:rPr lang="en-US" sz="8595" dirty="0">
                <a:solidFill>
                  <a:srgbClr val="141414"/>
                </a:solidFill>
                <a:latin typeface="Barlow Bold Bold"/>
              </a:rPr>
              <a:t>POR LA DIVERSIDAD</a:t>
            </a:r>
          </a:p>
          <a:p>
            <a:pPr defTabSz="609630">
              <a:lnSpc>
                <a:spcPts val="8595"/>
              </a:lnSpc>
            </a:pPr>
            <a:r>
              <a:rPr lang="en-US" sz="8595" dirty="0">
                <a:solidFill>
                  <a:srgbClr val="141414"/>
                </a:solidFill>
                <a:latin typeface="Barlow Bold Bold"/>
              </a:rPr>
              <a:t>Y GÉNERO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5371" y="5887361"/>
            <a:ext cx="3528529" cy="232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6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6A288DD-349B-BB46-926F-262E429183A3}"/>
              </a:ext>
            </a:extLst>
          </p:cNvPr>
          <p:cNvSpPr txBox="1"/>
          <p:nvPr/>
        </p:nvSpPr>
        <p:spPr>
          <a:xfrm>
            <a:off x="2930528" y="2844224"/>
            <a:ext cx="9261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000" b="0" i="0" u="none" strike="noStrike" kern="1200" cap="none" spc="0" normalizeH="0" baseline="0" noProof="0" dirty="0">
                <a:ln>
                  <a:noFill/>
                </a:ln>
                <a:solidFill>
                  <a:srgbClr val="E080A9"/>
                </a:solidFill>
                <a:effectLst/>
                <a:uLnTx/>
                <a:uFillTx/>
                <a:latin typeface="Apple Braille" pitchFamily="2" charset="0"/>
              </a:rPr>
              <a:t>¿</a:t>
            </a:r>
            <a:r>
              <a:rPr kumimoji="0" lang="es-CL" sz="7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s-CL" sz="7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</a:rPr>
              <a:t>C</a:t>
            </a:r>
            <a:r>
              <a:rPr kumimoji="0" lang="es-CL" sz="7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 </a:t>
            </a:r>
            <a:r>
              <a:rPr lang="es-CL" sz="7000" dirty="0" err="1">
                <a:solidFill>
                  <a:srgbClr val="92D050"/>
                </a:solidFill>
                <a:latin typeface="Bernard MT Condensed" panose="02050806060905020404" pitchFamily="18" charset="77"/>
              </a:rPr>
              <a:t>ó</a:t>
            </a:r>
            <a:r>
              <a:rPr kumimoji="0" lang="es-CL" sz="7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s-CL" sz="7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</a:rPr>
              <a:t>M</a:t>
            </a:r>
            <a:r>
              <a:rPr kumimoji="0" lang="es-CL" sz="7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 </a:t>
            </a:r>
            <a:r>
              <a:rPr lang="es-CL" sz="7000" dirty="0">
                <a:solidFill>
                  <a:srgbClr val="9BBB59">
                    <a:lumMod val="75000"/>
                  </a:srgbClr>
                </a:solidFill>
                <a:latin typeface="AppleGothic" pitchFamily="2" charset="-127"/>
                <a:ea typeface="AppleGothic" pitchFamily="2" charset="-127"/>
              </a:rPr>
              <a:t>O</a:t>
            </a:r>
            <a:r>
              <a:rPr lang="es-CL" sz="70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</a:t>
            </a:r>
            <a:r>
              <a:rPr lang="es-CL" sz="7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?</a:t>
            </a:r>
            <a:r>
              <a:rPr lang="es-CL" sz="70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 </a:t>
            </a:r>
            <a:r>
              <a:rPr kumimoji="0" lang="es-CL" sz="7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437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D05164A-1D8E-E74F-8B5B-9A8CCC7779F4}"/>
              </a:ext>
            </a:extLst>
          </p:cNvPr>
          <p:cNvSpPr/>
          <p:nvPr/>
        </p:nvSpPr>
        <p:spPr>
          <a:xfrm>
            <a:off x="1967141" y="4311525"/>
            <a:ext cx="8227238" cy="223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Índices van más allá solo de la medición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Acompañan el cambio hacia </a:t>
            </a:r>
            <a:r>
              <a:rPr lang="es-ES" sz="25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 más inclusivas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5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cuidadosas y respetuosas de todos los seres humanos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generando una promoción y transformación cultural para las </a:t>
            </a:r>
            <a:r>
              <a:rPr lang="es-ES" sz="25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organizaciones y la sociedad </a:t>
            </a:r>
            <a:endParaRPr lang="es-CL" sz="2500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2E3ECB-5848-7743-B687-C66DA3966976}"/>
              </a:ext>
            </a:extLst>
          </p:cNvPr>
          <p:cNvSpPr txBox="1"/>
          <p:nvPr/>
        </p:nvSpPr>
        <p:spPr>
          <a:xfrm>
            <a:off x="991892" y="568486"/>
            <a:ext cx="10726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ÍNDICE DE EQUIDAD DE GÉNERO </a:t>
            </a:r>
            <a:r>
              <a:rPr lang="es-CL" sz="4000" dirty="0" err="1"/>
              <a:t>PROhumana</a:t>
            </a:r>
            <a:r>
              <a:rPr lang="es-CL" sz="4000" dirty="0"/>
              <a:t> (IEG)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E34DF8-4BA3-2F4E-A9AF-FE4FF91F7011}"/>
              </a:ext>
            </a:extLst>
          </p:cNvPr>
          <p:cNvSpPr txBox="1"/>
          <p:nvPr/>
        </p:nvSpPr>
        <p:spPr>
          <a:xfrm>
            <a:off x="451796" y="2364119"/>
            <a:ext cx="1154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ÍNDICE DE DIVERSIDAD e INCLUSIÓN  </a:t>
            </a:r>
            <a:r>
              <a:rPr lang="es-CL" sz="4000" dirty="0" err="1"/>
              <a:t>PROhumana</a:t>
            </a:r>
            <a:r>
              <a:rPr lang="es-CL" sz="4000" dirty="0"/>
              <a:t> (IDI) </a:t>
            </a:r>
          </a:p>
        </p:txBody>
      </p:sp>
      <p:pic>
        <p:nvPicPr>
          <p:cNvPr id="8" name="Gráfico 7" descr="Agregar">
            <a:extLst>
              <a:ext uri="{FF2B5EF4-FFF2-40B4-BE49-F238E27FC236}">
                <a16:creationId xmlns:a16="http://schemas.microsoft.com/office/drawing/2014/main" id="{F76ECF9D-4E7E-4A47-A2BA-D192B0B71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0133" y="1274988"/>
            <a:ext cx="883920" cy="883920"/>
          </a:xfrm>
          <a:prstGeom prst="rect">
            <a:avLst/>
          </a:prstGeom>
        </p:spPr>
      </p:pic>
      <p:pic>
        <p:nvPicPr>
          <p:cNvPr id="10" name="Gráfico 9" descr="Marca de verificación">
            <a:extLst>
              <a:ext uri="{FF2B5EF4-FFF2-40B4-BE49-F238E27FC236}">
                <a16:creationId xmlns:a16="http://schemas.microsoft.com/office/drawing/2014/main" id="{6F634C0D-B275-7F49-88FC-F972719DD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3560" y="323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C8EB891-85B8-F24A-8BFB-031D4F1BB52D}"/>
              </a:ext>
            </a:extLst>
          </p:cNvPr>
          <p:cNvSpPr txBox="1"/>
          <p:nvPr/>
        </p:nvSpPr>
        <p:spPr>
          <a:xfrm>
            <a:off x="510362" y="2303343"/>
            <a:ext cx="20030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5 años </a:t>
            </a:r>
            <a:r>
              <a:rPr lang="es-CL" dirty="0"/>
              <a:t>promoviendo la Equidad de Género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7DC5F0-54A4-924B-8760-659C3BE5EBA1}"/>
              </a:ext>
            </a:extLst>
          </p:cNvPr>
          <p:cNvSpPr txBox="1"/>
          <p:nvPr/>
        </p:nvSpPr>
        <p:spPr>
          <a:xfrm>
            <a:off x="3386899" y="2303343"/>
            <a:ext cx="35048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83 evaluaciones </a:t>
            </a:r>
            <a:r>
              <a:rPr lang="es-CL" dirty="0"/>
              <a:t>a empresas y organizaciones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23710E-812A-114B-B6FD-21DB0748C4A3}"/>
              </a:ext>
            </a:extLst>
          </p:cNvPr>
          <p:cNvSpPr txBox="1"/>
          <p:nvPr/>
        </p:nvSpPr>
        <p:spPr>
          <a:xfrm>
            <a:off x="7765192" y="2303343"/>
            <a:ext cx="37675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20 mil colaboradores/as </a:t>
            </a:r>
            <a:r>
              <a:rPr lang="es-CL" dirty="0"/>
              <a:t>impactados sólo en el 2021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9ACC36-9252-B943-A72E-F62A3FFFD3FD}"/>
              </a:ext>
            </a:extLst>
          </p:cNvPr>
          <p:cNvSpPr txBox="1"/>
          <p:nvPr/>
        </p:nvSpPr>
        <p:spPr>
          <a:xfrm>
            <a:off x="183791" y="4969434"/>
            <a:ext cx="982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2021</a:t>
            </a:r>
            <a:r>
              <a:rPr lang="es-CL" sz="2500" dirty="0"/>
              <a:t> </a:t>
            </a:r>
            <a:r>
              <a:rPr lang="es-CL" sz="2000" dirty="0"/>
              <a:t>incorpora en una dimensión específica los </a:t>
            </a:r>
            <a:r>
              <a:rPr lang="es-CL" sz="2500" dirty="0"/>
              <a:t>SESGOS INCONSCIENTES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902D76-3E56-F44B-81E5-96C374337C2B}"/>
              </a:ext>
            </a:extLst>
          </p:cNvPr>
          <p:cNvSpPr txBox="1"/>
          <p:nvPr/>
        </p:nvSpPr>
        <p:spPr>
          <a:xfrm>
            <a:off x="183791" y="5677320"/>
            <a:ext cx="1220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/>
              <a:t>Y este </a:t>
            </a:r>
            <a:r>
              <a:rPr lang="es-CL" sz="4000" dirty="0"/>
              <a:t>2022</a:t>
            </a:r>
            <a:r>
              <a:rPr lang="es-CL" sz="2500" dirty="0"/>
              <a:t> incorpora la dimensión de las EMOCIONES E INTELIGENCIA EMOCIONAL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464323-4BA7-0446-AC07-D4D47672F447}"/>
              </a:ext>
            </a:extLst>
          </p:cNvPr>
          <p:cNvSpPr txBox="1"/>
          <p:nvPr/>
        </p:nvSpPr>
        <p:spPr>
          <a:xfrm>
            <a:off x="183790" y="4241514"/>
            <a:ext cx="12372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Anualmente </a:t>
            </a:r>
            <a:r>
              <a:rPr lang="es-CL" sz="2000" dirty="0"/>
              <a:t>actualiza y revisa sus indicadores para su integralidad/sistémica, innovación y consistencia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CF3562-6E71-454C-A01D-F6E42C9CC801}"/>
              </a:ext>
            </a:extLst>
          </p:cNvPr>
          <p:cNvSpPr txBox="1"/>
          <p:nvPr/>
        </p:nvSpPr>
        <p:spPr>
          <a:xfrm>
            <a:off x="0" y="288228"/>
            <a:ext cx="12192000" cy="707886"/>
          </a:xfrm>
          <a:prstGeom prst="rect">
            <a:avLst/>
          </a:prstGeom>
          <a:solidFill>
            <a:srgbClr val="FF7E79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s-CL" sz="4000" dirty="0"/>
              <a:t>ÍNDICE DE EQUIDAD DE GÉNERO </a:t>
            </a:r>
            <a:r>
              <a:rPr lang="es-CL" sz="4000" dirty="0" err="1"/>
              <a:t>PROhumana</a:t>
            </a:r>
            <a:r>
              <a:rPr lang="es-CL" sz="4000" dirty="0"/>
              <a:t> </a:t>
            </a:r>
          </a:p>
        </p:txBody>
      </p:sp>
      <p:pic>
        <p:nvPicPr>
          <p:cNvPr id="11" name="Gráfico 10" descr="Flechas con cheurón RTL">
            <a:extLst>
              <a:ext uri="{FF2B5EF4-FFF2-40B4-BE49-F238E27FC236}">
                <a16:creationId xmlns:a16="http://schemas.microsoft.com/office/drawing/2014/main" id="{BFBBBAD8-4078-7B47-9F1F-F69D95324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139314" y="3575722"/>
            <a:ext cx="914400" cy="914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6FEA0D3-EB11-0944-962A-7A6DF3F5722C}"/>
              </a:ext>
            </a:extLst>
          </p:cNvPr>
          <p:cNvSpPr txBox="1"/>
          <p:nvPr/>
        </p:nvSpPr>
        <p:spPr>
          <a:xfrm>
            <a:off x="387883" y="1231497"/>
            <a:ext cx="54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R e c o r d e m o s. . 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69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  <p:bldP spid="8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D71B031-F527-FC49-A38C-F7B430223E86}"/>
              </a:ext>
            </a:extLst>
          </p:cNvPr>
          <p:cNvSpPr txBox="1"/>
          <p:nvPr/>
        </p:nvSpPr>
        <p:spPr>
          <a:xfrm>
            <a:off x="510362" y="446567"/>
            <a:ext cx="1031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ÍNDICE DE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2EED7B-4DC1-7D48-9A7A-81E361A4EF50}"/>
              </a:ext>
            </a:extLst>
          </p:cNvPr>
          <p:cNvSpPr txBox="1"/>
          <p:nvPr/>
        </p:nvSpPr>
        <p:spPr>
          <a:xfrm>
            <a:off x="2747196" y="369623"/>
            <a:ext cx="9261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dirty="0">
                <a:solidFill>
                  <a:srgbClr val="E080A9"/>
                </a:solidFill>
                <a:latin typeface="Apple Braille" pitchFamily="2" charset="0"/>
              </a:rPr>
              <a:t>D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5000" dirty="0">
                <a:solidFill>
                  <a:srgbClr val="4F81BD">
                    <a:lumMod val="60000"/>
                    <a:lumOff val="40000"/>
                  </a:srgbClr>
                </a:solidFill>
                <a:latin typeface="Arial Rounded MT Bold" panose="020F0704030504030204" pitchFamily="34" charset="77"/>
              </a:rPr>
              <a:t>I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5000" dirty="0">
                <a:solidFill>
                  <a:srgbClr val="874C62"/>
                </a:solidFill>
                <a:latin typeface="Helvetica" pitchFamily="2" charset="0"/>
              </a:rPr>
              <a:t>V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5000" dirty="0">
                <a:solidFill>
                  <a:srgbClr val="92D050"/>
                </a:solidFill>
                <a:latin typeface="Bernard MT Condensed" panose="02050806060905020404" pitchFamily="18" charset="77"/>
              </a:rPr>
              <a:t>E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5000" dirty="0">
                <a:solidFill>
                  <a:srgbClr val="FFC000"/>
                </a:solidFill>
                <a:latin typeface="Calibri"/>
              </a:rPr>
              <a:t>R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5000" dirty="0">
                <a:solidFill>
                  <a:srgbClr val="F79646">
                    <a:lumMod val="75000"/>
                  </a:srgbClr>
                </a:solidFill>
                <a:latin typeface="Trebuchet MS" panose="020B0703020202090204" pitchFamily="34" charset="0"/>
              </a:rPr>
              <a:t>S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5000" dirty="0">
                <a:solidFill>
                  <a:srgbClr val="4BACC6">
                    <a:lumMod val="75000"/>
                  </a:srgb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I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CL" sz="5000" dirty="0">
                <a:solidFill>
                  <a:srgbClr val="9BBB59">
                    <a:lumMod val="75000"/>
                  </a:srgbClr>
                </a:solidFill>
                <a:latin typeface="AppleGothic" pitchFamily="2" charset="-127"/>
                <a:ea typeface="AppleGothic" pitchFamily="2" charset="-127"/>
              </a:rPr>
              <a:t>D</a:t>
            </a:r>
            <a:r>
              <a:rPr lang="es-CL" sz="50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</a:t>
            </a:r>
            <a:r>
              <a:rPr lang="es-CL" sz="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A</a:t>
            </a:r>
            <a:r>
              <a:rPr lang="es-CL" sz="50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</a:t>
            </a:r>
            <a:r>
              <a:rPr lang="es-CL" sz="5000" dirty="0">
                <a:solidFill>
                  <a:schemeClr val="accent2"/>
                </a:solidFill>
                <a:latin typeface="Calibri"/>
              </a:rPr>
              <a:t>D  </a:t>
            </a:r>
            <a:r>
              <a:rPr lang="es-CL" sz="5400" dirty="0">
                <a:solidFill>
                  <a:srgbClr val="C00000"/>
                </a:solidFill>
              </a:rPr>
              <a:t>e inclusión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50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</a:t>
            </a: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5FB2ED-55FC-4C47-A6E5-B610B512EB7E}"/>
              </a:ext>
            </a:extLst>
          </p:cNvPr>
          <p:cNvSpPr txBox="1"/>
          <p:nvPr/>
        </p:nvSpPr>
        <p:spPr>
          <a:xfrm>
            <a:off x="833120" y="1422400"/>
            <a:ext cx="629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Política y Estrategia de Diversidad e Inclusión</a:t>
            </a:r>
          </a:p>
          <a:p>
            <a:endParaRPr lang="es-CL" dirty="0"/>
          </a:p>
          <a:p>
            <a:r>
              <a:rPr lang="es-CL" dirty="0"/>
              <a:t>Emociones e Inteligencia Emocional </a:t>
            </a:r>
          </a:p>
          <a:p>
            <a:endParaRPr lang="es-CL" dirty="0"/>
          </a:p>
          <a:p>
            <a:r>
              <a:rPr lang="es-CL" dirty="0"/>
              <a:t>Selección, Contratación y Promoción inclusiva </a:t>
            </a:r>
          </a:p>
          <a:p>
            <a:endParaRPr lang="es-CL" dirty="0"/>
          </a:p>
          <a:p>
            <a:r>
              <a:rPr lang="es-CL" dirty="0"/>
              <a:t>Formación y Evaluación de Desempeño no discriminadora </a:t>
            </a:r>
          </a:p>
          <a:p>
            <a:endParaRPr lang="es-CL" dirty="0"/>
          </a:p>
          <a:p>
            <a:r>
              <a:rPr lang="es-CL" dirty="0"/>
              <a:t>Remuneraciones y Beneficios inclusivos</a:t>
            </a:r>
          </a:p>
          <a:p>
            <a:endParaRPr lang="es-CL" dirty="0"/>
          </a:p>
          <a:p>
            <a:r>
              <a:rPr lang="es-CL" dirty="0"/>
              <a:t>Conciliación de la Vida laboral y familiar/personal </a:t>
            </a:r>
          </a:p>
          <a:p>
            <a:endParaRPr lang="es-CL" dirty="0"/>
          </a:p>
          <a:p>
            <a:r>
              <a:rPr lang="es-CL" dirty="0"/>
              <a:t>Sesgos Inconscientes </a:t>
            </a:r>
          </a:p>
          <a:p>
            <a:endParaRPr lang="es-CL" dirty="0"/>
          </a:p>
          <a:p>
            <a:r>
              <a:rPr lang="es-CL" dirty="0"/>
              <a:t>Acoso laboral, Discriminación y no inclusión  </a:t>
            </a:r>
          </a:p>
          <a:p>
            <a:endParaRPr lang="es-CL" dirty="0"/>
          </a:p>
          <a:p>
            <a:r>
              <a:rPr lang="es-CL" dirty="0"/>
              <a:t>Participación de grupos de Diversidad en la organización</a:t>
            </a:r>
          </a:p>
          <a:p>
            <a:endParaRPr lang="es-CL" dirty="0"/>
          </a:p>
          <a:p>
            <a:r>
              <a:rPr lang="es-CL" dirty="0"/>
              <a:t>Comunicaciones Inclusivas y Responsables  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0E1AE9-518E-FA4B-AB1A-A177F80AB926}"/>
              </a:ext>
            </a:extLst>
          </p:cNvPr>
          <p:cNvSpPr txBox="1"/>
          <p:nvPr/>
        </p:nvSpPr>
        <p:spPr>
          <a:xfrm>
            <a:off x="7908024" y="2432271"/>
            <a:ext cx="38811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/>
              <a:t>PLANIFICACIÓN </a:t>
            </a:r>
          </a:p>
          <a:p>
            <a:endParaRPr lang="es-CL" sz="2500" dirty="0"/>
          </a:p>
          <a:p>
            <a:r>
              <a:rPr lang="es-CL" sz="2500" dirty="0"/>
              <a:t>IMPLEMENTACIÓN </a:t>
            </a:r>
          </a:p>
          <a:p>
            <a:endParaRPr lang="es-CL" sz="2500" dirty="0"/>
          </a:p>
          <a:p>
            <a:r>
              <a:rPr lang="es-CL" sz="2500" dirty="0"/>
              <a:t>MEJORA CONTINUA</a:t>
            </a:r>
          </a:p>
          <a:p>
            <a:r>
              <a:rPr lang="es-CL" sz="2500" dirty="0"/>
              <a:t> </a:t>
            </a:r>
          </a:p>
          <a:p>
            <a:r>
              <a:rPr lang="es-CL" sz="2500" dirty="0"/>
              <a:t>COMUNICACIÓN </a:t>
            </a:r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222DA4F2-9C3E-2241-B89E-33A457BEF6AD}"/>
              </a:ext>
            </a:extLst>
          </p:cNvPr>
          <p:cNvSpPr/>
          <p:nvPr/>
        </p:nvSpPr>
        <p:spPr>
          <a:xfrm>
            <a:off x="6990080" y="1422400"/>
            <a:ext cx="775704" cy="483637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76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23337" y="1173951"/>
            <a:ext cx="652465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3600" dirty="0">
                <a:solidFill>
                  <a:srgbClr val="141414"/>
                </a:solidFill>
                <a:latin typeface="Barlow Medium Bold"/>
              </a:rPr>
              <a:t>SER UN ESPACIO:  </a:t>
            </a:r>
          </a:p>
          <a:p>
            <a:pPr algn="ctr" defTabSz="609630"/>
            <a:r>
              <a:rPr lang="en-US" sz="3600" dirty="0" err="1">
                <a:solidFill>
                  <a:srgbClr val="141414"/>
                </a:solidFill>
                <a:latin typeface="Barlow Medium Bold"/>
              </a:rPr>
              <a:t>Colaborativo</a:t>
            </a:r>
            <a:endParaRPr lang="en-US" sz="3600" dirty="0">
              <a:solidFill>
                <a:srgbClr val="141414"/>
              </a:solidFill>
              <a:latin typeface="Barlow Medium Bold"/>
            </a:endParaRPr>
          </a:p>
          <a:p>
            <a:pPr algn="ctr" defTabSz="609630"/>
            <a:r>
              <a:rPr lang="en-US" sz="3600" dirty="0" err="1">
                <a:solidFill>
                  <a:srgbClr val="141414"/>
                </a:solidFill>
                <a:latin typeface="Barlow Medium Bold"/>
              </a:rPr>
              <a:t>Aprendizaje</a:t>
            </a:r>
            <a:endParaRPr lang="en-US" sz="3600" dirty="0">
              <a:solidFill>
                <a:srgbClr val="141414"/>
              </a:solidFill>
              <a:latin typeface="Barlow Medium Bold"/>
            </a:endParaRPr>
          </a:p>
          <a:p>
            <a:pPr algn="ctr" defTabSz="609630"/>
            <a:r>
              <a:rPr lang="en-US" sz="3600" dirty="0" err="1">
                <a:solidFill>
                  <a:srgbClr val="141414"/>
                </a:solidFill>
                <a:latin typeface="Barlow Medium Bold"/>
              </a:rPr>
              <a:t>Crecimiento</a:t>
            </a:r>
            <a:r>
              <a:rPr lang="en-US" sz="3600" dirty="0">
                <a:solidFill>
                  <a:srgbClr val="141414"/>
                </a:solidFill>
                <a:latin typeface="Barlow Medium Bold"/>
              </a:rPr>
              <a:t> personal </a:t>
            </a:r>
          </a:p>
          <a:p>
            <a:pPr algn="ctr" defTabSz="609630"/>
            <a:r>
              <a:rPr lang="en-US" sz="3600" dirty="0" err="1">
                <a:solidFill>
                  <a:srgbClr val="141414"/>
                </a:solidFill>
                <a:latin typeface="Barlow Medium Bold"/>
              </a:rPr>
              <a:t>Gestión</a:t>
            </a:r>
            <a:r>
              <a:rPr lang="en-US" sz="3600" dirty="0">
                <a:solidFill>
                  <a:srgbClr val="141414"/>
                </a:solidFill>
                <a:latin typeface="Barlow Medium Bold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Barlow Medium Bold"/>
              </a:rPr>
              <a:t>sistémica</a:t>
            </a:r>
            <a:r>
              <a:rPr lang="en-US" sz="3600" dirty="0">
                <a:solidFill>
                  <a:srgbClr val="141414"/>
                </a:solidFill>
                <a:latin typeface="Barlow Medium Bold"/>
              </a:rPr>
              <a:t>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85A8044-56E9-714D-A7CF-92A6412499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2607" y="1999075"/>
            <a:ext cx="5873054" cy="147315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4DAB06A-161C-5944-8542-0E0C39B51B5F}"/>
              </a:ext>
            </a:extLst>
          </p:cNvPr>
          <p:cNvSpPr txBox="1"/>
          <p:nvPr/>
        </p:nvSpPr>
        <p:spPr>
          <a:xfrm>
            <a:off x="0" y="4474046"/>
            <a:ext cx="12192000" cy="984885"/>
          </a:xfrm>
          <a:prstGeom prst="rect">
            <a:avLst/>
          </a:prstGeom>
          <a:solidFill>
            <a:srgbClr val="FF7E79">
              <a:alpha val="57000"/>
            </a:srgbClr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3200" dirty="0">
                <a:solidFill>
                  <a:schemeClr val="bg1"/>
                </a:solidFill>
                <a:latin typeface="Barlow Medium Bold"/>
              </a:rPr>
              <a:t>que </a:t>
            </a:r>
            <a:r>
              <a:rPr lang="en-US" sz="3200" dirty="0" err="1">
                <a:solidFill>
                  <a:schemeClr val="bg1"/>
                </a:solidFill>
                <a:latin typeface="Barlow Medium Bold"/>
              </a:rPr>
              <a:t>facilite</a:t>
            </a:r>
            <a:r>
              <a:rPr lang="en-US" sz="3200" dirty="0">
                <a:solidFill>
                  <a:schemeClr val="bg1"/>
                </a:solidFill>
                <a:latin typeface="Barlow Medium Bold"/>
              </a:rPr>
              <a:t> la </a:t>
            </a:r>
            <a:r>
              <a:rPr lang="en-US" sz="3200" dirty="0" err="1">
                <a:solidFill>
                  <a:schemeClr val="bg1"/>
                </a:solidFill>
                <a:latin typeface="Barlow Medium Bold"/>
              </a:rPr>
              <a:t>consolidación</a:t>
            </a:r>
            <a:r>
              <a:rPr lang="en-US" sz="3200" dirty="0">
                <a:solidFill>
                  <a:schemeClr val="bg1"/>
                </a:solidFill>
                <a:latin typeface="Barlow Medium Bold"/>
              </a:rPr>
              <a:t> de </a:t>
            </a:r>
          </a:p>
          <a:p>
            <a:pPr algn="ctr" defTabSz="609630"/>
            <a:r>
              <a:rPr lang="en-US" sz="3200" dirty="0" err="1">
                <a:solidFill>
                  <a:schemeClr val="bg1"/>
                </a:solidFill>
                <a:latin typeface="Barlow Medium Bold"/>
              </a:rPr>
              <a:t>sociedades</a:t>
            </a:r>
            <a:r>
              <a:rPr lang="en-US" sz="3200" dirty="0">
                <a:solidFill>
                  <a:schemeClr val="bg1"/>
                </a:solidFill>
                <a:latin typeface="Barlow Medium Bol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rlow Medium Bold"/>
              </a:rPr>
              <a:t>diversas</a:t>
            </a:r>
            <a:r>
              <a:rPr lang="en-US" sz="3200" dirty="0">
                <a:solidFill>
                  <a:schemeClr val="bg1"/>
                </a:solidFill>
                <a:latin typeface="Barlow Medium Bold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Barlow Medium Bold"/>
              </a:rPr>
              <a:t>respetuosas</a:t>
            </a:r>
            <a:r>
              <a:rPr lang="en-US" sz="3200" dirty="0">
                <a:solidFill>
                  <a:schemeClr val="bg1"/>
                </a:solidFill>
                <a:latin typeface="Barlow Medium Bold"/>
              </a:rPr>
              <a:t> para la </a:t>
            </a:r>
            <a:r>
              <a:rPr lang="en-US" sz="3200" dirty="0" err="1">
                <a:solidFill>
                  <a:schemeClr val="bg1"/>
                </a:solidFill>
                <a:latin typeface="Barlow Medium Bold"/>
              </a:rPr>
              <a:t>humanidad</a:t>
            </a:r>
            <a:endParaRPr lang="en-US" sz="3200" dirty="0">
              <a:solidFill>
                <a:schemeClr val="bg1"/>
              </a:solidFill>
              <a:latin typeface="Barlow Medium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568</Words>
  <Application>Microsoft Macintosh PowerPoint</Application>
  <PresentationFormat>Panorámica</PresentationFormat>
  <Paragraphs>98</Paragraphs>
  <Slides>13</Slides>
  <Notes>11</Notes>
  <HiddenSlides>2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30" baseType="lpstr">
      <vt:lpstr>AppleGothic</vt:lpstr>
      <vt:lpstr>GulimChe</vt:lpstr>
      <vt:lpstr>GungsuhChe</vt:lpstr>
      <vt:lpstr>Apple Braille</vt:lpstr>
      <vt:lpstr>Arial</vt:lpstr>
      <vt:lpstr>Arial Rounded MT Bold</vt:lpstr>
      <vt:lpstr>Arimo Bold</vt:lpstr>
      <vt:lpstr>Barlow Bold Bold</vt:lpstr>
      <vt:lpstr>Barlow Medium</vt:lpstr>
      <vt:lpstr>Barlow Medium Bold</vt:lpstr>
      <vt:lpstr>Bernard MT Condensed</vt:lpstr>
      <vt:lpstr>Calibri</vt:lpstr>
      <vt:lpstr>Calibri Light</vt:lpstr>
      <vt:lpstr>Helvetica</vt:lpstr>
      <vt:lpstr>Trebuchet MS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Florencia Burgos</dc:creator>
  <cp:lastModifiedBy>Florencia Burgos</cp:lastModifiedBy>
  <cp:revision>11</cp:revision>
  <cp:lastPrinted>2022-03-16T19:44:27Z</cp:lastPrinted>
  <dcterms:created xsi:type="dcterms:W3CDTF">2022-03-16T14:20:47Z</dcterms:created>
  <dcterms:modified xsi:type="dcterms:W3CDTF">2022-03-16T20:14:35Z</dcterms:modified>
</cp:coreProperties>
</file>